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3" r:id="rId5"/>
    <p:sldId id="257" r:id="rId6"/>
    <p:sldId id="259" r:id="rId7"/>
    <p:sldId id="260" r:id="rId8"/>
    <p:sldId id="270" r:id="rId9"/>
    <p:sldId id="262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AC98292-E308-5693-33E6-CACABAF617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D69276-232A-8EB3-9417-1D44968FA4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6E61DE8-3B57-D778-24C3-BFB8AB7B2EA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8ACC3E7E-343D-7352-20B6-98815194FB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89C3A5B-9F86-50D2-116D-CBB7C762A4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5B485F3-4206-35E5-7BA8-0742C542BB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545DF9-3F8C-4A03-A854-4D3EE5F51C2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7FA8CB-669E-CA61-44CF-3E715E025E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4712A-9F50-469C-8BD0-31A2292F5BD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3BCBC9A9-D47F-44E3-35D1-7B31B46F63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7C51615-ED48-D065-21FC-B6E0B362F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8CA2D5-CF6A-5701-6A29-ADAF40E28C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2D3BB-1507-4FE6-966B-2105B516FA3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DD60206-10E4-61C1-8A45-AF8F1600C1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F8FD1D4-2073-5FB8-91EF-31BF68EE0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18E75C-9081-F86E-ADF8-9CDA8B1FDB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0F053-6740-4B60-8D5B-474F3F7C6DFF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3EA38D9-4D6D-6862-A221-3E49192F14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458E198-B434-E252-2961-E90CF73AF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C1FA19-9693-50EA-475F-599B132911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80DA3-E187-40CE-A6DA-907317523EDB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124734E-F3E9-3752-1384-0B0E6953AF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A7142B1-9503-DB8E-1E6E-B12E2D0F9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ED0D67-16AB-1FA8-CFA5-A70CFCCE52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A6D47-2072-46B7-BE33-21FC3D05ECA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7D76CFA-560A-CD57-FBE8-66E1E67AF1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88173D1-FB71-2A6D-5A2F-6F5885F65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F6772C-AA03-D1BC-8407-60D160B42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5E432-F541-4A7C-840F-A281B08F3E4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B354049-13DC-CA21-6200-1CB3650837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BD78716-983B-8DE3-8966-121CBB8EB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179AA6-5473-DEF3-52B4-3EF7EA3B1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0967C-A2D8-48DA-945D-B324AB74A06A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1E2F7B0-9232-39B8-CE8F-322EE476DE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C1F7697-03E3-BD21-74F2-CE0FC6586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F61131-D098-DF68-8B60-E6B5A0D24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3A046-6FAB-463F-BF21-D5E71C79282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6A5FB11D-39E8-65EE-8EB9-D1000F1E58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340C5FD-0070-7B28-D2E2-5BC876907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53901C-D07F-94CC-7689-A997BBE534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EAAE5-D530-4A2B-8C74-D0FEBA2766C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96AB6A56-EA5E-65F3-20CB-92CADFBB86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A703E15-68F6-21EF-2C58-F6DB27FB9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DA0CD3-37E2-0361-63FD-152FC8EBE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A9F3A-462D-494D-9E7A-4044C6744CC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94A23AA-7D87-7BF8-B1C7-799142D66D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4A7A08F-228A-7FCA-C87B-8F8EA07F8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487421-6B93-6B22-0CFF-4DDA3EB8B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115C1-C2A0-4D19-92DE-0DB0EA13D6E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C03BAEC-0EAC-5E03-5768-56C1788965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D367742-B6F4-9473-E44F-44CF6BCDD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81E392-B07F-6F59-6311-FAF8F12DF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E76FD-9095-496A-BBCA-2888C914B1E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039530EB-DBC7-9200-2697-9C87C3469B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F1E5857-427A-6D13-6F0D-458431023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182E8-6D32-0A4C-56EC-2F0C99F6A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71F21-DDC0-A130-AD06-B2AA5D5CA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B5A48-AE76-FDCA-9EDA-A5DFA6286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5AB3F-C3A7-E2D9-D551-A2C5944AA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B1F0B-DC16-FFFC-4B3A-C1F6ABB9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63FD7-F4A3-49AD-9B8C-924E8A1C63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0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810A-C8DB-41F7-F8B3-209556D0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1E70D6-90EA-F127-A95A-9A20F2A42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7A1C5-8355-9F21-37B4-A277715BA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410B7-0CCD-09B1-1E09-F06A2E62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AEB10-1087-F94D-63E8-91884921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39C01-D4E2-45D9-8AD8-2F9FC2BFCD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70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B6CFFC-8A23-CCB3-3BF2-8FC1C28B6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52DC1D-272D-C021-8A7A-DFA763449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57FF4-0837-638E-9C6A-2E3B8A880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640D5-6B92-D6AA-4DC4-60836C01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CE08E-93A4-C6CE-1502-B4999621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D04A1-2F69-4B2B-81B6-A304951EA0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48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80601-C727-8220-5290-ED882DB8A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97E54-3E4B-01A3-97A4-CB45F3A43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3230F-00E1-0F29-0D18-B940CB072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71061-554E-1DD6-7826-05C91C75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DA8E7-430E-F54F-20E0-A1E8EBCE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928B2-3AFB-4B65-B621-9F978A957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44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59AC-60DD-C136-5B0B-3D1484A25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0987E-DB06-1D8C-6D71-36C20504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F052C-E35D-C0F8-BFCB-46CFEC42D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B0F06-B6AC-C52A-1091-4A8CE9A4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E4B7B-663B-D96D-7CE3-437D7F36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59530-EEB0-4DA2-A918-8F621B6BA8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0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9CB56-A9D3-981D-BF49-412FC7767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DD43A-0728-4C06-C250-BC90A0527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5F612-D64A-5904-6B70-7B2202329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8A326-D5A5-62BB-F664-82F3A6E7D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0F047-7953-6C00-E30F-9B7DC7597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FDF62-58B6-76DF-901E-9146419D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95DC8-9F3B-4008-B2B3-DC914E1D4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05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EB7D-D2B5-ADB3-3BC5-D771ABFB9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6FD3D-83C2-A166-0F25-CEE168C76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282A2-CB96-4BDE-A575-E23F46B6B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C4A1E-58B7-65F0-CEE1-3C5D7E26E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4F4BCD-7210-9B1A-C6AA-FDC9C9D7B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FC5183-8EE4-1E1B-5637-179F0660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9FDA56-BAD5-F429-0EFD-0059BC1C6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A21ADD-8BE4-24F1-E949-D70CF643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57B72-91B2-4B20-B0B1-F077BFF1B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57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FBB9-B58E-056C-1E6C-C4B632F5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956A6E-9C89-5F04-6DA2-587EE7E6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E06C4-4029-7D58-7370-3502EE56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61320-3FE0-1717-2BFD-125A3D5B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3560B-F723-4DF8-9855-3BE517CF3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54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B33E62-B9A6-5D05-93B4-8F418105D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33466-F1A3-2E45-CBE8-C969D6D6D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3B71D-5EE1-34B0-3178-EDC2B9527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602F3-8307-463F-B9B9-F1829CF832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67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E1263-F1EC-2224-D6C1-2595E250E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3EE75-FCB7-79A7-5334-AEDDF29F7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C1150-5AE7-F3E7-BCAD-C72857A06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C849C-98E7-1E0B-76CE-4C32EDC75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356F6-9EF9-F6FA-05DD-C9E63692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87C70-3412-21F3-2D88-1DDE25D2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396F2-71E9-45B1-8A02-4E3A931753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0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0CFD-3F40-449E-4864-25066F9A1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6C6C65-E228-7410-82B7-FC120B703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7D48F-4104-DB89-5D41-DE8D41D38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A126C-69D3-7961-2780-2348B6E3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CD4D7-C9D5-80C2-37EA-BAE70C13F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A5B23-3224-FDF9-F3A6-6ECE8EC8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D668F-CB93-41C5-9D7A-C5B0B894F3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92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895571-15F1-6F24-CAF4-A53F9B2CF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3A8E05-A9F6-D42F-2BAC-4EEEA21B9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DDA162-B6D5-1193-9683-D70F4ABB89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F3E79B-099C-48FD-7F77-F6D98B57D4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F0BF9F-4287-F9ED-E34C-B01828E1B1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8107EB-BE92-417A-84F1-3A9D98FF14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9ACC9C8-2B75-3FDF-C342-6418B7084D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Groups 1 - the Alkali Metals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1F28F8B-4305-9A56-2D8F-295273149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Plenary 1.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4786F0D-CE55-30CA-609D-F581A639F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Predict</a:t>
            </a:r>
          </a:p>
          <a:p>
            <a:r>
              <a:rPr lang="en-GB" altLang="en-US">
                <a:solidFill>
                  <a:schemeClr val="bg1"/>
                </a:solidFill>
              </a:rPr>
              <a:t>What would happen if rubidium was added to water.</a:t>
            </a:r>
          </a:p>
          <a:p>
            <a:r>
              <a:rPr lang="en-GB" altLang="en-US">
                <a:solidFill>
                  <a:schemeClr val="bg1"/>
                </a:solidFill>
              </a:rPr>
              <a:t>1. how fast will it react?</a:t>
            </a:r>
          </a:p>
          <a:p>
            <a:r>
              <a:rPr lang="en-GB" altLang="en-US">
                <a:solidFill>
                  <a:schemeClr val="bg1"/>
                </a:solidFill>
              </a:rPr>
              <a:t>2. Will it be endothermic or exothermic?</a:t>
            </a:r>
          </a:p>
          <a:p>
            <a:r>
              <a:rPr lang="en-GB" altLang="en-US">
                <a:solidFill>
                  <a:schemeClr val="bg1"/>
                </a:solidFill>
              </a:rPr>
              <a:t>3. What gas will be formed?</a:t>
            </a:r>
          </a:p>
          <a:p>
            <a:r>
              <a:rPr lang="en-GB" altLang="en-US">
                <a:solidFill>
                  <a:schemeClr val="bg1"/>
                </a:solidFill>
              </a:rPr>
              <a:t>4. What would be the word equation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67981D6-DCEB-2839-CD7E-02AE44A69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Plenary 2.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748928D-99E4-4CD4-E99F-2EE9B19FF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Predict</a:t>
            </a:r>
          </a:p>
          <a:p>
            <a:r>
              <a:rPr lang="en-GB" altLang="en-US">
                <a:solidFill>
                  <a:schemeClr val="bg1"/>
                </a:solidFill>
              </a:rPr>
              <a:t>What would happen if caesium was added to water.</a:t>
            </a:r>
          </a:p>
          <a:p>
            <a:r>
              <a:rPr lang="en-GB" altLang="en-US">
                <a:solidFill>
                  <a:schemeClr val="bg1"/>
                </a:solidFill>
              </a:rPr>
              <a:t>1. how fast will it react?</a:t>
            </a:r>
          </a:p>
          <a:p>
            <a:r>
              <a:rPr lang="en-GB" altLang="en-US">
                <a:solidFill>
                  <a:schemeClr val="bg1"/>
                </a:solidFill>
              </a:rPr>
              <a:t>2. Will it be endothermic or exothermic?</a:t>
            </a:r>
          </a:p>
          <a:p>
            <a:r>
              <a:rPr lang="en-GB" altLang="en-US">
                <a:solidFill>
                  <a:schemeClr val="bg1"/>
                </a:solidFill>
              </a:rPr>
              <a:t>3. What gas will be formed?</a:t>
            </a:r>
          </a:p>
          <a:p>
            <a:r>
              <a:rPr lang="en-GB" altLang="en-US">
                <a:solidFill>
                  <a:schemeClr val="bg1"/>
                </a:solidFill>
              </a:rPr>
              <a:t>4. What would be the word equation?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3F9F2321-E2D7-9B2F-5543-D94E02538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A2D2E69-2E29-3018-512D-9356AF763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0000"/>
                </a:solidFill>
              </a:rPr>
              <a:t>starter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955AB21-949E-6E65-2537-8E2B7831B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>
                <a:solidFill>
                  <a:schemeClr val="bg1"/>
                </a:solidFill>
              </a:rPr>
              <a:t>What is the name of the group 1 elements?</a:t>
            </a:r>
          </a:p>
          <a:p>
            <a:pPr>
              <a:lnSpc>
                <a:spcPct val="80000"/>
              </a:lnSpc>
            </a:pPr>
            <a:r>
              <a:rPr lang="en-GB" altLang="en-US" sz="2800">
                <a:solidFill>
                  <a:schemeClr val="bg1"/>
                </a:solidFill>
              </a:rPr>
              <a:t>Name 3 of these elements.</a:t>
            </a:r>
          </a:p>
          <a:p>
            <a:pPr>
              <a:lnSpc>
                <a:spcPct val="80000"/>
              </a:lnSpc>
            </a:pPr>
            <a:r>
              <a:rPr lang="en-GB" altLang="en-US" sz="2800">
                <a:solidFill>
                  <a:schemeClr val="bg1"/>
                </a:solidFill>
              </a:rPr>
              <a:t>If one of these elements has the symbol and atomic number and mass</a:t>
            </a:r>
          </a:p>
          <a:p>
            <a:pPr>
              <a:lnSpc>
                <a:spcPct val="80000"/>
              </a:lnSpc>
            </a:pPr>
            <a:r>
              <a:rPr lang="en-GB" altLang="en-US" sz="2800">
                <a:solidFill>
                  <a:schemeClr val="bg1"/>
                </a:solidFill>
              </a:rPr>
              <a:t>         Na</a:t>
            </a:r>
          </a:p>
          <a:p>
            <a:pPr>
              <a:lnSpc>
                <a:spcPct val="80000"/>
              </a:lnSpc>
            </a:pPr>
            <a:endParaRPr lang="en-GB" alt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2800">
                <a:solidFill>
                  <a:schemeClr val="bg1"/>
                </a:solidFill>
              </a:rPr>
              <a:t>What are the number of protons, neutrons and electrons in this atom?</a:t>
            </a:r>
          </a:p>
          <a:p>
            <a:pPr>
              <a:lnSpc>
                <a:spcPct val="80000"/>
              </a:lnSpc>
            </a:pPr>
            <a:r>
              <a:rPr lang="en-GB" altLang="en-US" sz="2800">
                <a:solidFill>
                  <a:schemeClr val="bg1"/>
                </a:solidFill>
              </a:rPr>
              <a:t>What is the electron arrangement in this atom and how do we know what group we should place it in?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AD6975AB-A099-C41D-2C9C-F301FB0CC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124200"/>
            <a:ext cx="457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</a:rPr>
              <a:t>23</a:t>
            </a:r>
          </a:p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</a:rPr>
              <a:t>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CC3E36E-3268-A9BA-763A-3BB20349B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FF00"/>
                </a:solidFill>
              </a:rPr>
              <a:t>answers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D5555FD5-9D9A-742E-E732-003ED934CF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What is the name of the group 1 elements?</a:t>
            </a:r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Name 3 of these elements.</a:t>
            </a:r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If one of these elements has the symbol and atomic number and mass</a:t>
            </a:r>
          </a:p>
          <a:p>
            <a:pPr>
              <a:lnSpc>
                <a:spcPct val="80000"/>
              </a:lnSpc>
            </a:pPr>
            <a:endParaRPr lang="en-GB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    Na</a:t>
            </a:r>
          </a:p>
          <a:p>
            <a:pPr>
              <a:lnSpc>
                <a:spcPct val="80000"/>
              </a:lnSpc>
            </a:pPr>
            <a:endParaRPr lang="en-GB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What are the number of protons, neutrons and electrons in this atom?</a:t>
            </a:r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What is the electron arrangement in this atom and how do we know what group we should place it in?</a:t>
            </a:r>
          </a:p>
          <a:p>
            <a:pPr>
              <a:lnSpc>
                <a:spcPct val="80000"/>
              </a:lnSpc>
            </a:pPr>
            <a:endParaRPr lang="en-GB" altLang="en-US" sz="2000">
              <a:solidFill>
                <a:schemeClr val="bg1"/>
              </a:solidFill>
            </a:endParaRP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6B34FACE-E660-038B-ADCB-2C0C08D7E18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Alkali metals</a:t>
            </a:r>
          </a:p>
          <a:p>
            <a:pPr>
              <a:lnSpc>
                <a:spcPct val="80000"/>
              </a:lnSpc>
            </a:pPr>
            <a:endParaRPr lang="en-GB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Lithium, sodium, potassium, rubidium, caesium, francium</a:t>
            </a:r>
          </a:p>
          <a:p>
            <a:pPr>
              <a:lnSpc>
                <a:spcPct val="80000"/>
              </a:lnSpc>
            </a:pPr>
            <a:endParaRPr lang="en-GB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GB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GB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GB" alt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Protons = 11</a:t>
            </a:r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Neutrons = 12</a:t>
            </a:r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Electrons = 11</a:t>
            </a:r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2,8,1</a:t>
            </a:r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bg1"/>
                </a:solidFill>
              </a:rPr>
              <a:t>Placed in group 1 as the atom has one electron in its outer shell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86342618-6541-9D7D-09AB-4BCC6AC89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352800"/>
            <a:ext cx="457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</a:rPr>
              <a:t>23</a:t>
            </a:r>
          </a:p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</a:rPr>
              <a:t>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74A0D9B-9998-9F9D-D99A-BC15AB0C3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Walt and WILF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1ECDF0E-4FD1-CFB7-BD84-5C071A44C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WALT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Different elements have different properties related to their position in the Periodic Table</a:t>
            </a:r>
          </a:p>
          <a:p>
            <a:pPr>
              <a:lnSpc>
                <a:spcPct val="90000"/>
              </a:lnSpc>
            </a:pPr>
            <a:endParaRPr lang="en-GB" alt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WILF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Locate the position in the Periodic Table of the alkali metals.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Recall  how the alkali metals react with water and how this reaction changes as we travel down the group.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Recall whether these reactions are endothermic or exothermic.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A4381CD-A226-FBE2-24C7-55A0282C5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848600" cy="1143000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Group 1  – The alkali metals </a:t>
            </a:r>
          </a:p>
        </p:txBody>
      </p:sp>
      <p:graphicFrame>
        <p:nvGraphicFramePr>
          <p:cNvPr id="3075" name="Group 3">
            <a:extLst>
              <a:ext uri="{FF2B5EF4-FFF2-40B4-BE49-F238E27FC236}">
                <a16:creationId xmlns:a16="http://schemas.microsoft.com/office/drawing/2014/main" id="{181417D2-CFE1-9856-3C9D-B8FE364C5883}"/>
              </a:ext>
            </a:extLst>
          </p:cNvPr>
          <p:cNvGraphicFramePr>
            <a:graphicFrameLocks noGrp="1"/>
          </p:cNvGraphicFramePr>
          <p:nvPr/>
        </p:nvGraphicFramePr>
        <p:xfrm>
          <a:off x="2849563" y="2386013"/>
          <a:ext cx="5962650" cy="2362200"/>
        </p:xfrm>
        <a:graphic>
          <a:graphicData uri="http://schemas.openxmlformats.org/drawingml/2006/table">
            <a:tbl>
              <a:tblPr/>
              <a:tblGrid>
                <a:gridCol w="331787">
                  <a:extLst>
                    <a:ext uri="{9D8B030D-6E8A-4147-A177-3AD203B41FA5}">
                      <a16:colId xmlns:a16="http://schemas.microsoft.com/office/drawing/2014/main" val="1237635587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3125934971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2215310825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32707473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367438521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530498341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701252239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4239468010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1334927719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2932173339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990439169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1505519807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160828048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603017378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3981802285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238343757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127979571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val="748585991"/>
                    </a:ext>
                  </a:extLst>
                </a:gridCol>
              </a:tblGrid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064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899321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575004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584056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801457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924916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41320"/>
                  </a:ext>
                </a:extLst>
              </a:tr>
            </a:tbl>
          </a:graphicData>
        </a:graphic>
      </p:graphicFrame>
      <p:graphicFrame>
        <p:nvGraphicFramePr>
          <p:cNvPr id="3279" name="Group 207">
            <a:extLst>
              <a:ext uri="{FF2B5EF4-FFF2-40B4-BE49-F238E27FC236}">
                <a16:creationId xmlns:a16="http://schemas.microsoft.com/office/drawing/2014/main" id="{E1CF04DC-2B7B-0C83-62E3-EFA934CCD30D}"/>
              </a:ext>
            </a:extLst>
          </p:cNvPr>
          <p:cNvGraphicFramePr>
            <a:graphicFrameLocks noGrp="1"/>
          </p:cNvGraphicFramePr>
          <p:nvPr/>
        </p:nvGraphicFramePr>
        <p:xfrm>
          <a:off x="647700" y="1301750"/>
          <a:ext cx="1047750" cy="5168900"/>
        </p:xfrm>
        <a:graphic>
          <a:graphicData uri="http://schemas.openxmlformats.org/drawingml/2006/table">
            <a:tbl>
              <a:tblPr/>
              <a:tblGrid>
                <a:gridCol w="1047750">
                  <a:extLst>
                    <a:ext uri="{9D8B030D-6E8A-4147-A177-3AD203B41FA5}">
                      <a16:colId xmlns:a16="http://schemas.microsoft.com/office/drawing/2014/main" val="2849028559"/>
                    </a:ext>
                  </a:extLst>
                </a:gridCol>
              </a:tblGrid>
              <a:tr h="862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914956"/>
                  </a:ext>
                </a:extLst>
              </a:tr>
              <a:tr h="860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012765"/>
                  </a:ext>
                </a:extLst>
              </a:tr>
              <a:tr h="862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150215"/>
                  </a:ext>
                </a:extLst>
              </a:tr>
              <a:tr h="862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493051"/>
                  </a:ext>
                </a:extLst>
              </a:tr>
              <a:tr h="860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03748"/>
                  </a:ext>
                </a:extLst>
              </a:tr>
              <a:tr h="862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195421"/>
                  </a:ext>
                </a:extLst>
              </a:tr>
            </a:tbl>
          </a:graphicData>
        </a:graphic>
      </p:graphicFrame>
      <p:sp>
        <p:nvSpPr>
          <p:cNvPr id="3295" name="Line 223">
            <a:extLst>
              <a:ext uri="{FF2B5EF4-FFF2-40B4-BE49-F238E27FC236}">
                <a16:creationId xmlns:a16="http://schemas.microsoft.com/office/drawing/2014/main" id="{EF656EF3-9EA2-60BA-29E6-3CF745D78F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5450" y="1301750"/>
            <a:ext cx="1154113" cy="14208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96" name="Line 224">
            <a:extLst>
              <a:ext uri="{FF2B5EF4-FFF2-40B4-BE49-F238E27FC236}">
                <a16:creationId xmlns:a16="http://schemas.microsoft.com/office/drawing/2014/main" id="{DCDDB4C2-7E8B-1D65-5140-3FE65AF30B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5450" y="4748213"/>
            <a:ext cx="1154113" cy="17224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B31C2690-A9B7-67FD-0385-3F68F6869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31940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Groups 1 and 2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D2F09F7D-D881-7CCF-2B34-B0E9AADBB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319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Groups 1 and 2 are always found in nature combined with other elements. 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36D15217-880D-316D-CA07-D6380DA76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162175"/>
            <a:ext cx="8001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They’re called active metals because of their readiness to form new substances with other elements. 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C9DA3F9C-47F3-03CD-FF81-16744DDF1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306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They are all metals except hydrogen, the first element in Group 1. 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0F98C38E-FC63-F5D2-920B-115125925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bg1"/>
                </a:solidFill>
              </a:rPr>
              <a:t>Representative Elements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33EFAFB0-4747-EAC8-5A32-47594A66F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54525"/>
            <a:ext cx="8001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Although hydrogen is placed in Group 1, it shares properties with the elements in Group 1 and Group 17.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51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48C41FA1-51E5-CBA1-B473-F3DD4A2DD9F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74875"/>
            <a:ext cx="8229600" cy="1497013"/>
            <a:chOff x="336" y="1370"/>
            <a:chExt cx="5184" cy="943"/>
          </a:xfrm>
        </p:grpSpPr>
        <p:sp>
          <p:nvSpPr>
            <p:cNvPr id="6147" name="Text Box 3">
              <a:extLst>
                <a:ext uri="{FF2B5EF4-FFF2-40B4-BE49-F238E27FC236}">
                  <a16:creationId xmlns:a16="http://schemas.microsoft.com/office/drawing/2014/main" id="{98D5CF83-DD82-CCA0-28FC-893C4F3F93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1641"/>
              <a:ext cx="240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low densities and low melting points.</a:t>
              </a:r>
            </a:p>
          </p:txBody>
        </p:sp>
        <p:sp>
          <p:nvSpPr>
            <p:cNvPr id="6148" name="Text Box 4">
              <a:extLst>
                <a:ext uri="{FF2B5EF4-FFF2-40B4-BE49-F238E27FC236}">
                  <a16:creationId xmlns:a16="http://schemas.microsoft.com/office/drawing/2014/main" id="{AEEF595D-67E1-3EAC-0E37-5B942164F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370"/>
              <a:ext cx="518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8001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573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1717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•"/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All the </a:t>
              </a:r>
              <a:r>
                <a:rPr lang="en-US" altLang="en-US" sz="32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alkali metals</a:t>
              </a: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 are silvery solids with</a:t>
              </a:r>
            </a:p>
          </p:txBody>
        </p:sp>
      </p:grpSp>
      <p:sp>
        <p:nvSpPr>
          <p:cNvPr id="6149" name="Text Box 5">
            <a:extLst>
              <a:ext uri="{FF2B5EF4-FFF2-40B4-BE49-F238E27FC236}">
                <a16:creationId xmlns:a16="http://schemas.microsoft.com/office/drawing/2014/main" id="{1C051CBD-A883-8C1E-0897-FB1ECB044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28130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Alkali Metals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B50D944E-D7EC-4042-12D1-1D370FEDA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Group 1 elements have a specific family name—alkali</a:t>
            </a:r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metals. 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38E0930D-576E-10B9-2504-2678DAD98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02038"/>
            <a:ext cx="5410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These elements increase in their reactivity, or tendency to combine with other substances, as you move from top to bottom. </a:t>
            </a:r>
          </a:p>
        </p:txBody>
      </p:sp>
      <p:pic>
        <p:nvPicPr>
          <p:cNvPr id="6155" name="Picture 11">
            <a:extLst>
              <a:ext uri="{FF2B5EF4-FFF2-40B4-BE49-F238E27FC236}">
                <a16:creationId xmlns:a16="http://schemas.microsoft.com/office/drawing/2014/main" id="{B8758452-60DD-39B4-FC71-D5A50C906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679700"/>
            <a:ext cx="2800350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40FA705-B4FE-47A2-DDBC-BA7F0C1B7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Walt and WILF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7C4725B-5DD1-550E-99F1-23FD7659B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WALT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Different elements have different properties related to their position in the Periodic Table</a:t>
            </a:r>
          </a:p>
          <a:p>
            <a:pPr>
              <a:lnSpc>
                <a:spcPct val="90000"/>
              </a:lnSpc>
            </a:pPr>
            <a:endParaRPr lang="en-GB" alt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WILF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Locate the position in the Periodic Table of the alkali metals.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Recall  how the alkali metals react with water and how this reaction changes as we travel down the group.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solidFill>
                  <a:schemeClr val="bg1"/>
                </a:solidFill>
              </a:rPr>
              <a:t>Recall whether these reactions are endothermic or exothermic.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27D29B6-6F6F-6A1F-7D73-442350CE1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411163"/>
          </a:xfrm>
        </p:spPr>
        <p:txBody>
          <a:bodyPr/>
          <a:lstStyle/>
          <a:p>
            <a:r>
              <a:rPr lang="en-GB" altLang="en-US" sz="4000">
                <a:solidFill>
                  <a:schemeClr val="accent1"/>
                </a:solidFill>
              </a:rPr>
              <a:t>Group 1 – The alkali metals</a:t>
            </a:r>
          </a:p>
        </p:txBody>
      </p:sp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id="{E8913FAB-3A69-896D-CCE1-034439AE152A}"/>
              </a:ext>
            </a:extLst>
          </p:cNvPr>
          <p:cNvGraphicFramePr>
            <a:graphicFrameLocks noGrp="1"/>
          </p:cNvGraphicFramePr>
          <p:nvPr/>
        </p:nvGraphicFramePr>
        <p:xfrm>
          <a:off x="5238750" y="876300"/>
          <a:ext cx="3467100" cy="1700213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1635813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26408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246313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408026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00969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333020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28904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480077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656018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444313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439544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337916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611920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290230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3709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46501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064377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36673356"/>
                    </a:ext>
                  </a:extLst>
                </a:gridCol>
              </a:tblGrid>
              <a:tr h="19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130620"/>
                  </a:ext>
                </a:extLst>
              </a:tr>
              <a:tr h="196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410167"/>
                  </a:ext>
                </a:extLst>
              </a:tr>
              <a:tr h="19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066256"/>
                  </a:ext>
                </a:extLst>
              </a:tr>
              <a:tr h="19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44160"/>
                  </a:ext>
                </a:extLst>
              </a:tr>
              <a:tr h="19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172344"/>
                  </a:ext>
                </a:extLst>
              </a:tr>
              <a:tr h="196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570186"/>
                  </a:ext>
                </a:extLst>
              </a:tr>
              <a:tr h="19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230905"/>
                  </a:ext>
                </a:extLst>
              </a:tr>
            </a:tbl>
          </a:graphicData>
        </a:graphic>
      </p:graphicFrame>
      <p:sp>
        <p:nvSpPr>
          <p:cNvPr id="8399" name="Text Box 207">
            <a:extLst>
              <a:ext uri="{FF2B5EF4-FFF2-40B4-BE49-F238E27FC236}">
                <a16:creationId xmlns:a16="http://schemas.microsoft.com/office/drawing/2014/main" id="{35FEEE64-5A3C-6120-14B2-EDF6B08B6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90650"/>
            <a:ext cx="4381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1)  These metals all have ___ electron in their outer shell</a:t>
            </a:r>
          </a:p>
        </p:txBody>
      </p:sp>
      <p:sp>
        <p:nvSpPr>
          <p:cNvPr id="8400" name="Text Box 208">
            <a:extLst>
              <a:ext uri="{FF2B5EF4-FFF2-40B4-BE49-F238E27FC236}">
                <a16:creationId xmlns:a16="http://schemas.microsoft.com/office/drawing/2014/main" id="{7F0FC255-1A31-54CD-DC2C-7809C7353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19150"/>
            <a:ext cx="451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FF"/>
                </a:solidFill>
                <a:latin typeface="Comic Sans MS" panose="030F0702030302020204" pitchFamily="66" charset="0"/>
              </a:rPr>
              <a:t>Some facts…</a:t>
            </a:r>
          </a:p>
        </p:txBody>
      </p:sp>
      <p:sp>
        <p:nvSpPr>
          <p:cNvPr id="8401" name="Text Box 209">
            <a:extLst>
              <a:ext uri="{FF2B5EF4-FFF2-40B4-BE49-F238E27FC236}">
                <a16:creationId xmlns:a16="http://schemas.microsoft.com/office/drawing/2014/main" id="{E8BDF1DC-A5F1-F9E0-FC36-CEDBAE447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985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FF"/>
                </a:solidFill>
                <a:latin typeface="Comic Sans MS" panose="030F0702030302020204" pitchFamily="66" charset="0"/>
              </a:rPr>
              <a:t>2)  Reactivity increases as you go _______ the group.  This is because the electrons are further away from the _______ every time a _____ is added, so they are given up more easily.</a:t>
            </a:r>
          </a:p>
        </p:txBody>
      </p:sp>
      <p:sp>
        <p:nvSpPr>
          <p:cNvPr id="8402" name="Text Box 210">
            <a:extLst>
              <a:ext uri="{FF2B5EF4-FFF2-40B4-BE49-F238E27FC236}">
                <a16:creationId xmlns:a16="http://schemas.microsoft.com/office/drawing/2014/main" id="{397D4E59-D2B8-EDD3-FCF7-60CCDEE72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8145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3)  They all react with water to form an alkali (hence their name) and __________, e.g:</a:t>
            </a:r>
          </a:p>
        </p:txBody>
      </p:sp>
      <p:sp>
        <p:nvSpPr>
          <p:cNvPr id="8403" name="Text Box 211">
            <a:extLst>
              <a:ext uri="{FF2B5EF4-FFF2-40B4-BE49-F238E27FC236}">
                <a16:creationId xmlns:a16="http://schemas.microsoft.com/office/drawing/2014/main" id="{6C27B990-A265-9DED-B702-1D3C31387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6153150"/>
            <a:ext cx="78105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Words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– down, one, shell, hydrogen, nucleus</a:t>
            </a:r>
          </a:p>
        </p:txBody>
      </p:sp>
      <p:grpSp>
        <p:nvGrpSpPr>
          <p:cNvPr id="8404" name="Group 212">
            <a:extLst>
              <a:ext uri="{FF2B5EF4-FFF2-40B4-BE49-F238E27FC236}">
                <a16:creationId xmlns:a16="http://schemas.microsoft.com/office/drawing/2014/main" id="{81408A43-BEB5-8B2E-347A-27BB50B193C6}"/>
              </a:ext>
            </a:extLst>
          </p:cNvPr>
          <p:cNvGrpSpPr>
            <a:grpSpLocks/>
          </p:cNvGrpSpPr>
          <p:nvPr/>
        </p:nvGrpSpPr>
        <p:grpSpPr bwMode="auto">
          <a:xfrm>
            <a:off x="0" y="4933950"/>
            <a:ext cx="9144000" cy="1004888"/>
            <a:chOff x="0" y="3108"/>
            <a:chExt cx="5760" cy="633"/>
          </a:xfrm>
        </p:grpSpPr>
        <p:sp>
          <p:nvSpPr>
            <p:cNvPr id="8405" name="Text Box 213">
              <a:extLst>
                <a:ext uri="{FF2B5EF4-FFF2-40B4-BE49-F238E27FC236}">
                  <a16:creationId xmlns:a16="http://schemas.microsoft.com/office/drawing/2014/main" id="{2788C8A0-6939-FF4E-9B59-20DE0A4C4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08"/>
              <a:ext cx="5760" cy="63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Potassium + water              potassium hydroxide + hydrogen</a:t>
              </a:r>
            </a:p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2K</a:t>
              </a:r>
              <a:r>
                <a:rPr lang="en-GB" altLang="en-US" sz="2400" baseline="-25000">
                  <a:solidFill>
                    <a:schemeClr val="hlink"/>
                  </a:solidFill>
                  <a:latin typeface="Comic Sans MS" panose="030F0702030302020204" pitchFamily="66" charset="0"/>
                </a:rPr>
                <a:t>(s)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     +      2H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O</a:t>
              </a:r>
              <a:r>
                <a:rPr lang="en-GB" altLang="en-US" sz="2400" baseline="-25000">
                  <a:solidFill>
                    <a:schemeClr val="hlink"/>
                  </a:solidFill>
                  <a:latin typeface="Comic Sans MS" panose="030F0702030302020204" pitchFamily="66" charset="0"/>
                </a:rPr>
                <a:t>(l)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                2KOH</a:t>
              </a:r>
              <a:r>
                <a:rPr lang="en-GB" altLang="en-US" sz="2400" baseline="-25000">
                  <a:solidFill>
                    <a:schemeClr val="hlink"/>
                  </a:solidFill>
                  <a:latin typeface="Comic Sans MS" panose="030F0702030302020204" pitchFamily="66" charset="0"/>
                </a:rPr>
                <a:t>(aq)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            +         H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400" baseline="-25000">
                  <a:solidFill>
                    <a:schemeClr val="hlink"/>
                  </a:solidFill>
                  <a:latin typeface="Comic Sans MS" panose="030F0702030302020204" pitchFamily="66" charset="0"/>
                </a:rPr>
                <a:t>(g)</a:t>
              </a:r>
            </a:p>
          </p:txBody>
        </p:sp>
        <p:sp>
          <p:nvSpPr>
            <p:cNvPr id="8406" name="Line 214">
              <a:extLst>
                <a:ext uri="{FF2B5EF4-FFF2-40B4-BE49-F238E27FC236}">
                  <a16:creationId xmlns:a16="http://schemas.microsoft.com/office/drawing/2014/main" id="{E63918C7-E055-458A-24A7-1A046DE610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252"/>
              <a:ext cx="696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7" name="Line 215">
              <a:extLst>
                <a:ext uri="{FF2B5EF4-FFF2-40B4-BE49-F238E27FC236}">
                  <a16:creationId xmlns:a16="http://schemas.microsoft.com/office/drawing/2014/main" id="{E02293F9-63B5-80AC-0D9C-48017D40E9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588"/>
              <a:ext cx="696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" grpId="0" autoUpdateAnimBg="0"/>
      <p:bldP spid="8401" grpId="0" autoUpdateAnimBg="0"/>
      <p:bldP spid="8402" grpId="0" autoUpdateAnimBg="0"/>
      <p:bldP spid="8403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710</Words>
  <Application>Microsoft Office PowerPoint</Application>
  <PresentationFormat>On-screen Show (4:3)</PresentationFormat>
  <Paragraphs>108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Comic Sans MS</vt:lpstr>
      <vt:lpstr>Default Design</vt:lpstr>
      <vt:lpstr>Groups 1 - the Alkali Metals</vt:lpstr>
      <vt:lpstr>starter</vt:lpstr>
      <vt:lpstr>answers</vt:lpstr>
      <vt:lpstr>Walt and WILF</vt:lpstr>
      <vt:lpstr>Group 1  – The alkali metals </vt:lpstr>
      <vt:lpstr>PowerPoint Presentation</vt:lpstr>
      <vt:lpstr>PowerPoint Presentation</vt:lpstr>
      <vt:lpstr>Walt and WILF</vt:lpstr>
      <vt:lpstr>Group 1 – The alkali metals</vt:lpstr>
      <vt:lpstr>Plenary 1.</vt:lpstr>
      <vt:lpstr>Plenary 2.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1, the Alkali Metals</dc:title>
  <dc:creator>CIC1</dc:creator>
  <cp:lastModifiedBy>Nayan GRIFFITHS</cp:lastModifiedBy>
  <cp:revision>12</cp:revision>
  <dcterms:created xsi:type="dcterms:W3CDTF">2005-08-17T21:38:17Z</dcterms:created>
  <dcterms:modified xsi:type="dcterms:W3CDTF">2023-05-23T21:51:52Z</dcterms:modified>
</cp:coreProperties>
</file>